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48"/>
  </p:notesMasterIdLst>
  <p:sldIdLst>
    <p:sldId id="256" r:id="rId2"/>
    <p:sldId id="262" r:id="rId3"/>
    <p:sldId id="291" r:id="rId4"/>
    <p:sldId id="295" r:id="rId5"/>
    <p:sldId id="331" r:id="rId6"/>
    <p:sldId id="293" r:id="rId7"/>
    <p:sldId id="294" r:id="rId8"/>
    <p:sldId id="310" r:id="rId9"/>
    <p:sldId id="311" r:id="rId10"/>
    <p:sldId id="312" r:id="rId11"/>
    <p:sldId id="290" r:id="rId12"/>
    <p:sldId id="299" r:id="rId13"/>
    <p:sldId id="300" r:id="rId14"/>
    <p:sldId id="302" r:id="rId15"/>
    <p:sldId id="304" r:id="rId16"/>
    <p:sldId id="303" r:id="rId17"/>
    <p:sldId id="306" r:id="rId18"/>
    <p:sldId id="307" r:id="rId19"/>
    <p:sldId id="309" r:id="rId20"/>
    <p:sldId id="314" r:id="rId21"/>
    <p:sldId id="332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6" r:id="rId31"/>
    <p:sldId id="333" r:id="rId32"/>
    <p:sldId id="336" r:id="rId33"/>
    <p:sldId id="334" r:id="rId34"/>
    <p:sldId id="335" r:id="rId35"/>
    <p:sldId id="338" r:id="rId36"/>
    <p:sldId id="339" r:id="rId37"/>
    <p:sldId id="340" r:id="rId38"/>
    <p:sldId id="337" r:id="rId39"/>
    <p:sldId id="327" r:id="rId40"/>
    <p:sldId id="324" r:id="rId41"/>
    <p:sldId id="325" r:id="rId42"/>
    <p:sldId id="328" r:id="rId43"/>
    <p:sldId id="329" r:id="rId44"/>
    <p:sldId id="330" r:id="rId45"/>
    <p:sldId id="279" r:id="rId46"/>
    <p:sldId id="313" r:id="rId47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A7CD94-10FE-224F-8084-EB98EC7EB26D}">
          <p14:sldIdLst>
            <p14:sldId id="256"/>
            <p14:sldId id="262"/>
            <p14:sldId id="291"/>
            <p14:sldId id="295"/>
            <p14:sldId id="331"/>
            <p14:sldId id="293"/>
            <p14:sldId id="294"/>
            <p14:sldId id="310"/>
            <p14:sldId id="311"/>
            <p14:sldId id="312"/>
            <p14:sldId id="290"/>
            <p14:sldId id="299"/>
            <p14:sldId id="300"/>
            <p14:sldId id="302"/>
            <p14:sldId id="304"/>
            <p14:sldId id="303"/>
            <p14:sldId id="306"/>
            <p14:sldId id="307"/>
            <p14:sldId id="309"/>
            <p14:sldId id="314"/>
            <p14:sldId id="33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33"/>
            <p14:sldId id="336"/>
            <p14:sldId id="334"/>
            <p14:sldId id="335"/>
            <p14:sldId id="338"/>
            <p14:sldId id="339"/>
            <p14:sldId id="340"/>
            <p14:sldId id="337"/>
            <p14:sldId id="327"/>
            <p14:sldId id="324"/>
            <p14:sldId id="325"/>
            <p14:sldId id="328"/>
            <p14:sldId id="329"/>
            <p14:sldId id="330"/>
            <p14:sldId id="279"/>
            <p14:sldId id="313"/>
          </p14:sldIdLst>
        </p14:section>
        <p14:section name="Untitled Section" id="{20C81358-2609-E44A-9D19-F25E845A6841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DE7"/>
    <a:srgbClr val="DAE5EA"/>
    <a:srgbClr val="DAE5EB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2" autoAdjust="0"/>
    <p:restoredTop sz="86390" autoAdjust="0"/>
  </p:normalViewPr>
  <p:slideViewPr>
    <p:cSldViewPr showGuides="1">
      <p:cViewPr varScale="1">
        <p:scale>
          <a:sx n="198" d="100"/>
          <a:sy n="198" d="100"/>
        </p:scale>
        <p:origin x="192" y="216"/>
      </p:cViewPr>
      <p:guideLst/>
    </p:cSldViewPr>
  </p:slideViewPr>
  <p:outlineViewPr>
    <p:cViewPr>
      <p:scale>
        <a:sx n="33" d="100"/>
        <a:sy n="33" d="100"/>
      </p:scale>
      <p:origin x="0" y="-54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00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62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3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6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0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56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54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7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62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75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B9C2E3E9-74C5-4BA8-96B4-0798E93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, gross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30E0540-8401-4306-9BF6-492F80888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524BA3A-5E5B-4B9E-872F-9D551BF90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5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84DD4AE-7842-411B-B7CF-80BB2ECD2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744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n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492897-1306-4B56-ABBF-BECC42C3F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5EF241F-A27F-4745-A9E0-F1A18E6D5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6859166-82E3-4ADA-A7AC-E590A723D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D4CE321-A941-4440-9880-327F96B667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E4C94B29-D663-4D46-BC85-1EE4E8715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050" y="1088384"/>
            <a:ext cx="415845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7C652DC-A5C6-48EB-A305-6D10BD956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D8BA4BA-FB64-43C5-A66D-4FDB44EE8E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5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932BE4D-D3DC-4293-B6F8-AD2578029F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5578" y="1088384"/>
            <a:ext cx="3996929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6CA70A77-A6F0-4164-8C3A-0A11A527FA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239" y="1088384"/>
            <a:ext cx="4000268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DCD8515B-3FAA-49D1-9325-FCE6A6E2CA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3" userDrawn="1">
          <p15:clr>
            <a:srgbClr val="FBAE40"/>
          </p15:clr>
        </p15:guide>
        <p15:guide id="2" pos="289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BF9FAA4-D548-4161-842B-AA7FC87A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7107210-3CE2-4AF7-87A5-802B65D92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CC4D937-7F2F-4AE2-8EDF-C7E85BCB2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5050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77365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4458767"/>
            <a:ext cx="5773656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(Text 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DE3242-4A0A-49BE-B977-923FDF4B3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68318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390926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72BC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apers.nips.cc/paper/7181-attention-is-all-you-need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AED4-9DB3-4AA9-B294-B78EDEB52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Transformers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Moresi</a:t>
            </a:r>
            <a:endParaRPr lang="en-GB"/>
          </a:p>
          <a:p>
            <a:r>
              <a:rPr lang="en-GB"/>
              <a:t>Dialog Systems and Machine Learning Group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7ADE8-D21D-49C8-A8EF-429717D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22.05.2020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E1C9F-E42D-ED4D-92A4-F9D238C6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37" y="1206773"/>
            <a:ext cx="2821930" cy="322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84BFB-9F4D-B347-9FAB-441DC7F1832A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6261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7CC7E7-5D30-4E2D-B6F5-736959D5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E6CA37-9187-4FE3-AC21-974862593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 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9A769-BAE1-4BEC-B985-7B930AA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FF56D96-7AA3-D748-9857-27304B5D43EA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696087" y="1278781"/>
            <a:ext cx="5753414" cy="331152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567C6D8-6D79-41EF-8173-852F3104278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351B8-409F-A148-B3D8-8DEB994EEB66}"/>
              </a:ext>
            </a:extLst>
          </p:cNvPr>
          <p:cNvSpPr txBox="1"/>
          <p:nvPr/>
        </p:nvSpPr>
        <p:spPr>
          <a:xfrm>
            <a:off x="1763688" y="4622729"/>
            <a:ext cx="5747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The full model architecture of the transformer. (Image source: Fig 1 &amp; 2 in </a:t>
            </a:r>
            <a:r>
              <a:rPr lang="en-GB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“Attention is all you need” Vaswani, et al., 2017</a:t>
            </a:r>
            <a:r>
              <a:rPr lang="en-GB" sz="800" dirty="0"/>
              <a:t>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19986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EAE1-1FDD-B446-A43B-D06855BB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DE015-09FA-AF40-AB74-9576EF4D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42F5E-DF8F-E349-A169-90B483E6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32432-FC9A-764B-AAFA-BEC1980BE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444" y="1494805"/>
            <a:ext cx="8101012" cy="3311525"/>
          </a:xfrm>
        </p:spPr>
        <p:txBody>
          <a:bodyPr/>
          <a:lstStyle/>
          <a:p>
            <a:r>
              <a:rPr lang="en-US" sz="1600" dirty="0"/>
              <a:t>Sequence to Sequence Operation</a:t>
            </a:r>
          </a:p>
          <a:p>
            <a:r>
              <a:rPr lang="en-GB" sz="1600" dirty="0"/>
              <a:t>input vectors 𝐱</a:t>
            </a:r>
            <a:r>
              <a:rPr lang="en-GB" sz="1600" baseline="-25000" dirty="0"/>
              <a:t>1</a:t>
            </a:r>
            <a:r>
              <a:rPr lang="en-GB" sz="1600" dirty="0"/>
              <a:t>,𝐱</a:t>
            </a:r>
            <a:r>
              <a:rPr lang="en-GB" sz="1600" baseline="-25000" dirty="0"/>
              <a:t>2</a:t>
            </a:r>
            <a:r>
              <a:rPr lang="en-GB" sz="1600" dirty="0"/>
              <a:t>,…𝐱</a:t>
            </a:r>
            <a:r>
              <a:rPr lang="en-GB" sz="1600" baseline="-25000" dirty="0"/>
              <a:t>t</a:t>
            </a:r>
            <a:endParaRPr lang="en-GB" sz="1600" dirty="0"/>
          </a:p>
          <a:p>
            <a:r>
              <a:rPr lang="en-GB" sz="1600" dirty="0"/>
              <a:t>output vectors 𝐲</a:t>
            </a:r>
            <a:r>
              <a:rPr lang="en-GB" sz="1600" baseline="-25000" dirty="0"/>
              <a:t>1</a:t>
            </a:r>
            <a:r>
              <a:rPr lang="en-GB" sz="1600" dirty="0"/>
              <a:t>,𝐲</a:t>
            </a:r>
            <a:r>
              <a:rPr lang="en-GB" sz="1600" baseline="-25000" dirty="0"/>
              <a:t>2</a:t>
            </a:r>
            <a:r>
              <a:rPr lang="en-GB" sz="1600" dirty="0"/>
              <a:t>,…,𝐲</a:t>
            </a:r>
            <a:r>
              <a:rPr lang="en-GB" sz="1600" baseline="-25000" dirty="0"/>
              <a:t>t</a:t>
            </a:r>
          </a:p>
          <a:p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EB324-604A-4648-8035-484EEFDB8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13734-969B-1149-9ACF-06ECDCA3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07921"/>
            <a:ext cx="1255982" cy="45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A52AF7-98BA-8343-ABC7-50E8B265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295005"/>
            <a:ext cx="1008112" cy="285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AFE42-E859-8C40-A900-BAA70813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71" y="3845968"/>
            <a:ext cx="1584176" cy="566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2E2C5-39E8-BF44-9D45-966FCB97F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807" y="1533922"/>
            <a:ext cx="3841296" cy="25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EAE1-1FDD-B446-A43B-D06855BB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DE015-09FA-AF40-AB74-9576EF4D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42F5E-DF8F-E349-A169-90B483E6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32432-FC9A-764B-AAFA-BEC1980BE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444" y="1545752"/>
            <a:ext cx="8101012" cy="3311525"/>
          </a:xfrm>
        </p:spPr>
        <p:txBody>
          <a:bodyPr/>
          <a:lstStyle/>
          <a:p>
            <a:r>
              <a:rPr lang="en-GB" sz="1600" dirty="0"/>
              <a:t>We have the following sequence as input: </a:t>
            </a:r>
          </a:p>
          <a:p>
            <a:pPr lvl="1"/>
            <a:r>
              <a:rPr lang="en-GB" sz="1400" dirty="0"/>
              <a:t>” the, cat, walks, on, the, street ”</a:t>
            </a:r>
          </a:p>
          <a:p>
            <a:pPr lvl="1"/>
            <a:endParaRPr lang="en-GB" sz="1400" dirty="0"/>
          </a:p>
          <a:p>
            <a:endParaRPr lang="en-GB" sz="1600" dirty="0"/>
          </a:p>
          <a:p>
            <a:r>
              <a:rPr lang="en-GB" sz="1600" dirty="0"/>
              <a:t>Assign each word </a:t>
            </a:r>
            <a:r>
              <a:rPr lang="en-GB" sz="1600" b="1" dirty="0"/>
              <a:t>t</a:t>
            </a:r>
            <a:r>
              <a:rPr lang="en-GB" sz="1600" dirty="0"/>
              <a:t> in our sequence its corresponding embedding</a:t>
            </a:r>
          </a:p>
          <a:p>
            <a:pPr lvl="1"/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baseline="-25000" dirty="0"/>
              <a:t> </a:t>
            </a:r>
            <a:r>
              <a:rPr lang="en-GB" sz="1400" dirty="0"/>
              <a:t>, 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baseline="-250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walks</a:t>
            </a:r>
            <a:r>
              <a:rPr lang="en-GB" sz="1400" baseline="-25000" dirty="0"/>
              <a:t>, </a:t>
            </a:r>
            <a:r>
              <a:rPr lang="en-GB" sz="1400" dirty="0"/>
              <a:t>V</a:t>
            </a:r>
            <a:r>
              <a:rPr lang="en-GB" sz="1400" baseline="-25000" dirty="0">
                <a:solidFill>
                  <a:schemeClr val="tx2"/>
                </a:solidFill>
              </a:rPr>
              <a:t>on</a:t>
            </a:r>
            <a:r>
              <a:rPr lang="en-GB" sz="1400" baseline="-250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street</a:t>
            </a:r>
            <a:r>
              <a:rPr lang="en-GB" sz="1400" baseline="-25000" dirty="0"/>
              <a:t> </a:t>
            </a:r>
          </a:p>
          <a:p>
            <a:pPr lvl="1"/>
            <a:endParaRPr lang="en-GB" sz="1400" baseline="-25000" dirty="0"/>
          </a:p>
          <a:p>
            <a:endParaRPr lang="en-GB" sz="1600" baseline="-25000" dirty="0"/>
          </a:p>
          <a:p>
            <a:r>
              <a:rPr lang="en-GB" sz="1600" dirty="0"/>
              <a:t>Feed this sequence into a self-attention layer and the output looks as follow:</a:t>
            </a:r>
          </a:p>
          <a:p>
            <a:pPr lvl="1"/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baseline="-25000" dirty="0"/>
              <a:t> </a:t>
            </a:r>
            <a:r>
              <a:rPr lang="en-GB" sz="1400" dirty="0"/>
              <a:t>, 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baseline="-250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walks</a:t>
            </a:r>
            <a:r>
              <a:rPr lang="en-GB" sz="1400" baseline="-25000" dirty="0"/>
              <a:t>, </a:t>
            </a:r>
            <a:r>
              <a:rPr lang="en-GB" sz="1400" dirty="0"/>
              <a:t>Y</a:t>
            </a:r>
            <a:r>
              <a:rPr lang="en-GB" sz="1400" baseline="-25000" dirty="0">
                <a:solidFill>
                  <a:schemeClr val="tx2"/>
                </a:solidFill>
              </a:rPr>
              <a:t>on</a:t>
            </a:r>
            <a:r>
              <a:rPr lang="en-GB" sz="1400" baseline="-250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street</a:t>
            </a:r>
            <a:r>
              <a:rPr lang="en-GB" sz="1400" baseline="-25000" dirty="0"/>
              <a:t> </a:t>
            </a:r>
          </a:p>
          <a:p>
            <a:pPr marL="266700" lvl="1" indent="0">
              <a:buNone/>
            </a:pPr>
            <a:r>
              <a:rPr lang="en-GB" sz="1400" dirty="0"/>
              <a:t>Where 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/>
              <a:t>is a weighted sum over all embeddings vectors in the first sequence, weighted by their dot-product with 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dirty="0"/>
              <a:t>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EB324-604A-4648-8035-484EEFDB8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Self-Attention in action</a:t>
            </a:r>
          </a:p>
        </p:txBody>
      </p:sp>
    </p:spTree>
    <p:extLst>
      <p:ext uri="{BB962C8B-B14F-4D97-AF65-F5344CB8AC3E}">
        <p14:creationId xmlns:p14="http://schemas.microsoft.com/office/powerpoint/2010/main" val="337832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D881-C8AE-C94B-9713-54AA00F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ADF2C-7046-AD43-B119-BC19076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9A58-3871-434F-9653-6E7397EB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40171-CDC4-9148-BE07-9AD9A901F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sz="1600" dirty="0"/>
          </a:p>
          <a:p>
            <a:r>
              <a:rPr lang="en-GB" sz="1600" dirty="0"/>
              <a:t>Every input vector </a:t>
            </a:r>
            <a:r>
              <a:rPr lang="en-GB" dirty="0"/>
              <a:t>𝐱</a:t>
            </a:r>
            <a:r>
              <a:rPr lang="en-GB" baseline="-25000" dirty="0" err="1"/>
              <a:t>i</a:t>
            </a:r>
            <a:r>
              <a:rPr lang="en-GB" sz="1600" dirty="0"/>
              <a:t> is used in three different ways in the self attention operation:</a:t>
            </a:r>
          </a:p>
          <a:p>
            <a:pPr lvl="1"/>
            <a:r>
              <a:rPr lang="en-GB" sz="1400" dirty="0"/>
              <a:t>Query: It is compared to every other vector to establish the weights for its own output </a:t>
            </a:r>
            <a:r>
              <a:rPr lang="en-GB" dirty="0"/>
              <a:t>𝐲</a:t>
            </a:r>
            <a:r>
              <a:rPr lang="en-GB" baseline="-25000" dirty="0" err="1"/>
              <a:t>i</a:t>
            </a:r>
            <a:endParaRPr lang="en-GB" baseline="-25000" dirty="0"/>
          </a:p>
          <a:p>
            <a:pPr marL="266700" lvl="1" indent="0">
              <a:buNone/>
            </a:pPr>
            <a:endParaRPr lang="en-GB" dirty="0"/>
          </a:p>
          <a:p>
            <a:pPr lvl="1"/>
            <a:r>
              <a:rPr lang="en-GB" sz="1400" dirty="0"/>
              <a:t>Key: It is compared to every other vector to establish the weights for the output of the </a:t>
            </a:r>
            <a:r>
              <a:rPr lang="en-GB" dirty="0"/>
              <a:t>j</a:t>
            </a:r>
            <a:r>
              <a:rPr lang="en-GB" sz="1400" dirty="0"/>
              <a:t>-</a:t>
            </a:r>
            <a:r>
              <a:rPr lang="en-GB" sz="1400" dirty="0" err="1"/>
              <a:t>th</a:t>
            </a:r>
            <a:r>
              <a:rPr lang="en-GB" sz="1400" dirty="0"/>
              <a:t> vector </a:t>
            </a:r>
            <a:r>
              <a:rPr lang="en-GB" dirty="0"/>
              <a:t>𝐲</a:t>
            </a:r>
            <a:r>
              <a:rPr lang="en-GB" baseline="-25000" dirty="0"/>
              <a:t>j</a:t>
            </a:r>
          </a:p>
          <a:p>
            <a:pPr marL="266700" lvl="1" indent="0">
              <a:buNone/>
            </a:pPr>
            <a:endParaRPr lang="en-GB" sz="1400" baseline="-25000" dirty="0"/>
          </a:p>
          <a:p>
            <a:pPr lvl="1"/>
            <a:r>
              <a:rPr lang="en-GB" sz="1400" dirty="0"/>
              <a:t>Value: It is used as part of the weighted sum to compute each output vector once the weights have been established.</a:t>
            </a:r>
          </a:p>
          <a:p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2EC4F-5E00-0F47-9E7B-2A342CCD6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Queries,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303384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D881-C8AE-C94B-9713-54AA00F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ADF2C-7046-AD43-B119-BC19076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Moresi</a:t>
            </a:r>
            <a:r>
              <a:rPr lang="de-DE" dirty="0"/>
              <a:t> Marco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9A58-3871-434F-9653-6E7397EB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40171-CDC4-9148-BE07-9AD9A901F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546394" cy="3311525"/>
          </a:xfrm>
        </p:spPr>
        <p:txBody>
          <a:bodyPr/>
          <a:lstStyle/>
          <a:p>
            <a:endParaRPr lang="en-GB" sz="1600" dirty="0"/>
          </a:p>
          <a:p>
            <a:r>
              <a:rPr lang="en-US" sz="1600" dirty="0"/>
              <a:t>In order to calculate the query, keys and values vectors we incorporate </a:t>
            </a:r>
            <a:r>
              <a:rPr lang="en-US" sz="1600" dirty="0" err="1"/>
              <a:t>W</a:t>
            </a:r>
            <a:r>
              <a:rPr lang="en-US" sz="1600" baseline="-25000" dirty="0" err="1"/>
              <a:t>q</a:t>
            </a:r>
            <a:r>
              <a:rPr lang="en-US" sz="1600" baseline="-25000" dirty="0"/>
              <a:t> </a:t>
            </a:r>
            <a:r>
              <a:rPr lang="en-US" sz="1600" dirty="0" err="1"/>
              <a:t>W</a:t>
            </a:r>
            <a:r>
              <a:rPr lang="en-US" sz="1600" baseline="-25000" dirty="0" err="1"/>
              <a:t>k</a:t>
            </a:r>
            <a:r>
              <a:rPr lang="en-US" sz="1600" baseline="-25000" dirty="0"/>
              <a:t> </a:t>
            </a:r>
            <a:r>
              <a:rPr lang="en-US" sz="1600" dirty="0"/>
              <a:t>W</a:t>
            </a:r>
            <a:r>
              <a:rPr lang="en-US" sz="1600" baseline="-25000" dirty="0"/>
              <a:t>v </a:t>
            </a:r>
            <a:r>
              <a:rPr lang="en-US" sz="1600" dirty="0"/>
              <a:t>matrices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2EC4F-5E00-0F47-9E7B-2A342CCD6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Queries, Keys and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492A4-BB84-D34C-BB69-03A48020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05198"/>
            <a:ext cx="2981196" cy="2456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D5370-7444-2348-8752-DDF3ACBAFBE7}"/>
              </a:ext>
            </a:extLst>
          </p:cNvPr>
          <p:cNvSpPr txBox="1"/>
          <p:nvPr/>
        </p:nvSpPr>
        <p:spPr>
          <a:xfrm>
            <a:off x="5538091" y="4087673"/>
            <a:ext cx="2778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Self-attention with </a:t>
            </a:r>
            <a:r>
              <a:rPr lang="en-US" sz="800" dirty="0">
                <a:solidFill>
                  <a:schemeClr val="accent4"/>
                </a:solidFill>
              </a:rPr>
              <a:t>query</a:t>
            </a:r>
            <a:r>
              <a:rPr lang="en-US" sz="800" dirty="0"/>
              <a:t>, </a:t>
            </a:r>
            <a:r>
              <a:rPr lang="en-US" sz="800" dirty="0">
                <a:solidFill>
                  <a:schemeClr val="tx2"/>
                </a:solidFill>
              </a:rPr>
              <a:t>key</a:t>
            </a:r>
            <a:r>
              <a:rPr lang="en-US" sz="800" dirty="0"/>
              <a:t> and </a:t>
            </a:r>
            <a:r>
              <a:rPr lang="en-US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values </a:t>
            </a:r>
            <a:r>
              <a:rPr lang="en-US" sz="800" dirty="0"/>
              <a:t>transformations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0254B-7333-AB48-91EF-75CCA1298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7" y="2915540"/>
            <a:ext cx="2880320" cy="235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253647-B197-9C4A-A6B7-119C9EBE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7" y="3306291"/>
            <a:ext cx="1009774" cy="492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1EB65-B252-B44A-9289-F8218533C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03" y="3954363"/>
            <a:ext cx="1657598" cy="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3D84-D91A-704A-8C99-94A5B7D5C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dirty="0"/>
              <a:t>Given the sequence:</a:t>
            </a:r>
          </a:p>
          <a:p>
            <a:pPr lvl="1"/>
            <a:r>
              <a:rPr lang="en-US" sz="1200" dirty="0"/>
              <a:t>“Juan gave roses to Susan”</a:t>
            </a:r>
          </a:p>
          <a:p>
            <a:endParaRPr lang="en-US" sz="1400" dirty="0"/>
          </a:p>
          <a:p>
            <a:r>
              <a:rPr lang="en-US" sz="1400" dirty="0"/>
              <a:t>Words like ”gave” has different relations to different parts of the sentence.</a:t>
            </a:r>
          </a:p>
          <a:p>
            <a:r>
              <a:rPr lang="en-US" sz="1400" dirty="0"/>
              <a:t>In a single Self-Attention operation all the information just gets summed together.</a:t>
            </a:r>
          </a:p>
          <a:p>
            <a:pPr lvl="1"/>
            <a:r>
              <a:rPr lang="en-US" sz="1200" dirty="0"/>
              <a:t>If “Susan gave roses to Juan” instead, the output vector </a:t>
            </a:r>
            <a:r>
              <a:rPr lang="en-US" sz="1200" dirty="0" err="1"/>
              <a:t>Y</a:t>
            </a:r>
            <a:r>
              <a:rPr lang="en-US" sz="1200" baseline="-25000" dirty="0" err="1">
                <a:solidFill>
                  <a:schemeClr val="tx2"/>
                </a:solidFill>
              </a:rPr>
              <a:t>gave</a:t>
            </a:r>
            <a:r>
              <a:rPr lang="en-US" sz="1200" baseline="-25000" dirty="0">
                <a:solidFill>
                  <a:schemeClr val="tx2"/>
                </a:solidFill>
              </a:rPr>
              <a:t> </a:t>
            </a:r>
            <a:r>
              <a:rPr lang="en-US" sz="1200" dirty="0"/>
              <a:t>would be the same even though the meaning has changed.</a:t>
            </a:r>
            <a:endParaRPr lang="en-US" sz="1200" dirty="0">
              <a:solidFill>
                <a:schemeClr val="tx2"/>
              </a:solidFill>
            </a:endParaRPr>
          </a:p>
          <a:p>
            <a:pPr lvl="1"/>
            <a:endParaRPr lang="en-US" sz="1200" dirty="0">
              <a:solidFill>
                <a:schemeClr val="tx2"/>
              </a:solidFill>
            </a:endParaRPr>
          </a:p>
          <a:p>
            <a:r>
              <a:rPr lang="en-GB" sz="1400" dirty="0"/>
              <a:t>We can give the self attention greater power of discrimination, by combining several self attention mechanisms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307547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3D84-D91A-704A-8C99-94A5B7D5C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4482498" cy="3311525"/>
          </a:xfrm>
        </p:spPr>
        <p:txBody>
          <a:bodyPr/>
          <a:lstStyle/>
          <a:p>
            <a:r>
              <a:rPr lang="en-GB" sz="1400" dirty="0"/>
              <a:t>Multi-head attention allows the model to jointly attend to information from different representation subspaces at different position</a:t>
            </a:r>
          </a:p>
          <a:p>
            <a:r>
              <a:rPr lang="en-GB" sz="1400" dirty="0"/>
              <a:t>Each head </a:t>
            </a:r>
            <a:r>
              <a:rPr lang="en-GB" sz="1400" i="1" dirty="0" err="1"/>
              <a:t>i</a:t>
            </a:r>
            <a:r>
              <a:rPr lang="en-GB" sz="1400" dirty="0"/>
              <a:t> has its own matrices </a:t>
            </a:r>
            <a:r>
              <a:rPr lang="en-GB" sz="1400" dirty="0" err="1"/>
              <a:t>W</a:t>
            </a:r>
            <a:r>
              <a:rPr lang="en-GB" sz="1400" baseline="30000" dirty="0" err="1"/>
              <a:t>i</a:t>
            </a:r>
            <a:r>
              <a:rPr lang="en-GB" sz="1400" baseline="-25000" dirty="0" err="1"/>
              <a:t>v</a:t>
            </a:r>
            <a:r>
              <a:rPr lang="en-GB" sz="1400" dirty="0"/>
              <a:t>, </a:t>
            </a:r>
            <a:r>
              <a:rPr lang="en-GB" sz="1400" dirty="0" err="1"/>
              <a:t>W</a:t>
            </a:r>
            <a:r>
              <a:rPr lang="en-GB" sz="1400" baseline="300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, </a:t>
            </a:r>
            <a:r>
              <a:rPr lang="en-GB" sz="1400" dirty="0" err="1"/>
              <a:t>W</a:t>
            </a:r>
            <a:r>
              <a:rPr lang="en-GB" sz="1400" baseline="-25000" dirty="0" err="1"/>
              <a:t>q</a:t>
            </a:r>
            <a:r>
              <a:rPr lang="en-GB" sz="1400" baseline="30000" dirty="0" err="1"/>
              <a:t>i</a:t>
            </a:r>
            <a:r>
              <a:rPr lang="en-GB" sz="1400" baseline="30000" dirty="0"/>
              <a:t> </a:t>
            </a:r>
            <a:r>
              <a:rPr lang="en-GB" sz="1400" dirty="0"/>
              <a:t>to do the projections into different subspaces</a:t>
            </a:r>
          </a:p>
          <a:p>
            <a:r>
              <a:rPr lang="en-GB" sz="1400" dirty="0"/>
              <a:t>Scaled Dot-Product Attention are calculated in parallel</a:t>
            </a:r>
          </a:p>
          <a:p>
            <a:r>
              <a:rPr lang="en-GB" sz="1400" dirty="0"/>
              <a:t>All the outputs are concatenated.</a:t>
            </a:r>
          </a:p>
          <a:p>
            <a:r>
              <a:rPr lang="en-GB" sz="1400" dirty="0"/>
              <a:t>Finally the concatenated output is projected with a weight matrix W</a:t>
            </a:r>
            <a:r>
              <a:rPr lang="en-GB" sz="1400" baseline="30000" dirty="0"/>
              <a:t>O </a:t>
            </a:r>
            <a:r>
              <a:rPr lang="en-GB" sz="1400" dirty="0"/>
              <a:t>that was trained jointly with the model.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FAF71-631D-4A49-B115-E50700CB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570595"/>
            <a:ext cx="2133873" cy="2490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AEA09-C8F8-484E-9FBA-449C0EE7D8E7}"/>
              </a:ext>
            </a:extLst>
          </p:cNvPr>
          <p:cNvSpPr txBox="1"/>
          <p:nvPr/>
        </p:nvSpPr>
        <p:spPr>
          <a:xfrm>
            <a:off x="6193896" y="4015085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Multi-Head Attention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1D18B-DD39-2149-8B14-A8ED89AE8B57}"/>
              </a:ext>
            </a:extLst>
          </p:cNvPr>
          <p:cNvSpPr/>
          <p:nvPr/>
        </p:nvSpPr>
        <p:spPr>
          <a:xfrm>
            <a:off x="3419872" y="2221137"/>
            <a:ext cx="1008112" cy="28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7E2E9A-DCC9-E740-95BD-896BB888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70651"/>
            <a:ext cx="936104" cy="2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26539"/>
            <a:ext cx="8101013" cy="324250"/>
          </a:xfrm>
        </p:spPr>
        <p:txBody>
          <a:bodyPr/>
          <a:lstStyle/>
          <a:p>
            <a:r>
              <a:rPr lang="en-US" dirty="0"/>
              <a:t>Multi-Head Attention (recap)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386106-0DC7-AE49-911B-9A830AD1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4579"/>
            <a:ext cx="6431508" cy="36009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559FE-7E64-214B-B7DD-475FB9C8043F}"/>
              </a:ext>
            </a:extLst>
          </p:cNvPr>
          <p:cNvSpPr txBox="1"/>
          <p:nvPr/>
        </p:nvSpPr>
        <p:spPr>
          <a:xfrm>
            <a:off x="6713297" y="4766553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jalammar.github.io</a:t>
            </a:r>
            <a:r>
              <a:rPr lang="en-US" sz="800" dirty="0"/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130879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536B-D9BE-F142-8EB1-7C4AB54D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136B0-7598-2142-8D16-020769EB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65C1-F7BB-7B4F-876F-ABD9DFCA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B3B0-8238-1E48-8DA2-23FEFABA99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762418" cy="3311525"/>
          </a:xfrm>
        </p:spPr>
        <p:txBody>
          <a:bodyPr/>
          <a:lstStyle/>
          <a:p>
            <a:r>
              <a:rPr lang="en-US" sz="1400" dirty="0"/>
              <a:t>As attention system does not take into account the order of the sequence as RNN does, is necessary to add extra information.</a:t>
            </a:r>
          </a:p>
          <a:p>
            <a:endParaRPr lang="en-US" sz="1400" dirty="0"/>
          </a:p>
          <a:p>
            <a:r>
              <a:rPr lang="en-US" sz="1400" dirty="0"/>
              <a:t>Positional Encoding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2575B2-5145-4540-897E-73480BB14C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7FA33-8749-EA4A-AB40-1CA72C9C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58938"/>
            <a:ext cx="2029718" cy="489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461A-6D17-5244-A5DF-E7798D08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76" y="2348546"/>
            <a:ext cx="4394820" cy="12207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C95BD-2C64-9A47-BD0F-CA607D7B10E8}"/>
              </a:ext>
            </a:extLst>
          </p:cNvPr>
          <p:cNvSpPr/>
          <p:nvPr/>
        </p:nvSpPr>
        <p:spPr>
          <a:xfrm>
            <a:off x="4865203" y="3258482"/>
            <a:ext cx="333834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02766-0B1E-3C40-A68C-09BE840515C4}"/>
              </a:ext>
            </a:extLst>
          </p:cNvPr>
          <p:cNvSpPr txBox="1"/>
          <p:nvPr/>
        </p:nvSpPr>
        <p:spPr>
          <a:xfrm>
            <a:off x="5004048" y="3216698"/>
            <a:ext cx="4828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The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AA3C8-A5F3-C848-8357-1EB72BD5C0FB}"/>
              </a:ext>
            </a:extLst>
          </p:cNvPr>
          <p:cNvSpPr txBox="1"/>
          <p:nvPr/>
        </p:nvSpPr>
        <p:spPr>
          <a:xfrm>
            <a:off x="6300192" y="3222997"/>
            <a:ext cx="41549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AEBAC-639A-4E46-85A5-FB45823B0E85}"/>
              </a:ext>
            </a:extLst>
          </p:cNvPr>
          <p:cNvSpPr txBox="1"/>
          <p:nvPr/>
        </p:nvSpPr>
        <p:spPr>
          <a:xfrm>
            <a:off x="7401255" y="3219319"/>
            <a:ext cx="61747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walks</a:t>
            </a:r>
          </a:p>
        </p:txBody>
      </p:sp>
    </p:spTree>
    <p:extLst>
      <p:ext uri="{BB962C8B-B14F-4D97-AF65-F5344CB8AC3E}">
        <p14:creationId xmlns:p14="http://schemas.microsoft.com/office/powerpoint/2010/main" val="230878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FAFA01A-4336-4C33-AFB4-9EAD5C2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CF8CD75-853D-4E87-85E7-FED01010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82EAA44-67E8-47BB-9D50-268756FE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E16B16-B350-4B15-90C8-5AD34F364A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7572" y="1062757"/>
            <a:ext cx="8096250" cy="3492500"/>
          </a:xfrm>
        </p:spPr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What is a RNN?</a:t>
            </a:r>
          </a:p>
          <a:p>
            <a:pPr lvl="1"/>
            <a:r>
              <a:rPr lang="en-US" dirty="0"/>
              <a:t>Long term dependencies</a:t>
            </a:r>
          </a:p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Self Attention Mechanism</a:t>
            </a:r>
          </a:p>
          <a:p>
            <a:pPr lvl="1"/>
            <a:r>
              <a:rPr lang="en-US" dirty="0"/>
              <a:t>Multi Head Attention</a:t>
            </a:r>
          </a:p>
          <a:p>
            <a:r>
              <a:rPr lang="en-US" dirty="0"/>
              <a:t>Transformer-based models</a:t>
            </a:r>
          </a:p>
          <a:p>
            <a:pPr lvl="2"/>
            <a:r>
              <a:rPr lang="en-US" dirty="0"/>
              <a:t>BERT</a:t>
            </a:r>
          </a:p>
          <a:p>
            <a:pPr lvl="2"/>
            <a:r>
              <a:rPr lang="en-US" dirty="0" err="1"/>
              <a:t>XLNet</a:t>
            </a:r>
            <a:endParaRPr lang="en-US" dirty="0"/>
          </a:p>
          <a:p>
            <a:pPr lvl="2"/>
            <a:r>
              <a:rPr lang="en-US" dirty="0"/>
              <a:t>Electra</a:t>
            </a:r>
          </a:p>
          <a:p>
            <a:r>
              <a:rPr lang="en-US" dirty="0"/>
              <a:t>Applications in dialogue systems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2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690410" cy="3311525"/>
          </a:xfrm>
        </p:spPr>
        <p:txBody>
          <a:bodyPr/>
          <a:lstStyle/>
          <a:p>
            <a:r>
              <a:rPr lang="en-GB" sz="1400" dirty="0"/>
              <a:t>Each sub-layer in each encoder has a residual connection around it, and is followed by a layer-normalization step.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Normalization and residual connections are standard tricks used to help deep neural networks train faster and more accurately. </a:t>
            </a:r>
          </a:p>
          <a:p>
            <a:endParaRPr lang="en-GB" sz="1400" dirty="0"/>
          </a:p>
          <a:p>
            <a:r>
              <a:rPr lang="en-GB" sz="1400" dirty="0"/>
              <a:t>The layer normalization is applied over the embedding dimension only.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residuals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E8ECC2-8F96-494A-8804-1CBC0E8FA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483220"/>
            <a:ext cx="1591719" cy="28629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A68B33-109D-2A46-A117-66A32C1789C8}"/>
              </a:ext>
            </a:extLst>
          </p:cNvPr>
          <p:cNvSpPr txBox="1"/>
          <p:nvPr/>
        </p:nvSpPr>
        <p:spPr>
          <a:xfrm>
            <a:off x="5796136" y="4303697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Transformer decoder block</a:t>
            </a:r>
          </a:p>
        </p:txBody>
      </p:sp>
    </p:spTree>
    <p:extLst>
      <p:ext uri="{BB962C8B-B14F-4D97-AF65-F5344CB8AC3E}">
        <p14:creationId xmlns:p14="http://schemas.microsoft.com/office/powerpoint/2010/main" val="213767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690410" cy="3311525"/>
          </a:xfrm>
        </p:spPr>
        <p:txBody>
          <a:bodyPr/>
          <a:lstStyle/>
          <a:p>
            <a:r>
              <a:rPr lang="en-GB" sz="1400" dirty="0"/>
              <a:t>The self-attention layer is only allowed to attend to earlier positions in the output sequence. This is done by masking future positions (setting them to -inf) before the </a:t>
            </a:r>
            <a:r>
              <a:rPr lang="en-GB" sz="1400" dirty="0" err="1"/>
              <a:t>softmax</a:t>
            </a:r>
            <a:r>
              <a:rPr lang="en-GB" sz="1400" dirty="0"/>
              <a:t> step in the self-attention calculation.</a:t>
            </a:r>
          </a:p>
          <a:p>
            <a:endParaRPr lang="en-GB" sz="1400" dirty="0"/>
          </a:p>
          <a:p>
            <a:r>
              <a:rPr lang="en-GB" sz="1400" dirty="0"/>
              <a:t>The Linear layer is a simple fully connected neural network that projects the vector produced by the stack of decoders, into a much, much larger vector called a logits vector.</a:t>
            </a:r>
          </a:p>
          <a:p>
            <a:endParaRPr lang="en-GB" sz="1400" dirty="0"/>
          </a:p>
          <a:p>
            <a:r>
              <a:rPr lang="en-GB" sz="1400" dirty="0"/>
              <a:t>The </a:t>
            </a:r>
            <a:r>
              <a:rPr lang="en-GB" sz="1400" dirty="0" err="1"/>
              <a:t>softmax</a:t>
            </a:r>
            <a:r>
              <a:rPr lang="en-GB" sz="1400" dirty="0"/>
              <a:t> layer then turns scores of logits vector into probabilities.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Decoder 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A4886-05EC-7B44-82F9-6485461F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134765"/>
            <a:ext cx="1308931" cy="357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2EB207-C6E6-A347-81F8-84BD860C06B9}"/>
              </a:ext>
            </a:extLst>
          </p:cNvPr>
          <p:cNvSpPr txBox="1"/>
          <p:nvPr/>
        </p:nvSpPr>
        <p:spPr>
          <a:xfrm>
            <a:off x="6375163" y="4663157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BERT decoder</a:t>
            </a:r>
          </a:p>
        </p:txBody>
      </p:sp>
    </p:spTree>
    <p:extLst>
      <p:ext uri="{BB962C8B-B14F-4D97-AF65-F5344CB8AC3E}">
        <p14:creationId xmlns:p14="http://schemas.microsoft.com/office/powerpoint/2010/main" val="113793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2826314" cy="2515714"/>
          </a:xfrm>
        </p:spPr>
        <p:txBody>
          <a:bodyPr/>
          <a:lstStyle/>
          <a:p>
            <a:r>
              <a:rPr lang="en-US" sz="1400" dirty="0"/>
              <a:t>Architecture Details: </a:t>
            </a:r>
          </a:p>
          <a:p>
            <a:pPr lvl="1"/>
            <a:r>
              <a:rPr lang="en-US" sz="1200" dirty="0"/>
              <a:t>Transformer base model</a:t>
            </a:r>
          </a:p>
          <a:p>
            <a:pPr lvl="2"/>
            <a:r>
              <a:rPr lang="en-US" sz="1000" dirty="0"/>
              <a:t>Stack of 6 encoder-decoder</a:t>
            </a:r>
          </a:p>
          <a:p>
            <a:pPr lvl="2"/>
            <a:r>
              <a:rPr lang="en-US" sz="1000" dirty="0"/>
              <a:t>8 Attention heads </a:t>
            </a:r>
          </a:p>
          <a:p>
            <a:pPr lvl="2"/>
            <a:r>
              <a:rPr lang="en-US" sz="1000" dirty="0"/>
              <a:t>512 hidden dimensions</a:t>
            </a:r>
          </a:p>
          <a:p>
            <a:pPr lvl="1"/>
            <a:r>
              <a:rPr lang="en-US" sz="1200" dirty="0"/>
              <a:t>Transformer big</a:t>
            </a:r>
          </a:p>
          <a:p>
            <a:pPr lvl="2"/>
            <a:r>
              <a:rPr lang="en-US" sz="1000" dirty="0"/>
              <a:t>Stack of 6 encoder-decoder</a:t>
            </a:r>
          </a:p>
          <a:p>
            <a:pPr lvl="2"/>
            <a:r>
              <a:rPr lang="en-US" sz="1000" dirty="0"/>
              <a:t>16 Attention heads</a:t>
            </a:r>
          </a:p>
          <a:p>
            <a:pPr lvl="2"/>
            <a:r>
              <a:rPr lang="en-US" sz="1000" dirty="0"/>
              <a:t>1024 hidden dimensions</a:t>
            </a:r>
          </a:p>
          <a:p>
            <a:pPr lvl="2"/>
            <a:endParaRPr lang="en-US" sz="1000" dirty="0"/>
          </a:p>
          <a:p>
            <a:pPr lvl="2"/>
            <a:endParaRPr lang="en-US" sz="1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61EBE-BA0A-2B40-AD48-D21571B3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4" r="525"/>
          <a:stretch/>
        </p:blipFill>
        <p:spPr>
          <a:xfrm>
            <a:off x="3275857" y="1545752"/>
            <a:ext cx="5040560" cy="2134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C54EF-FE41-5741-AEC6-FD9821CF7499}"/>
              </a:ext>
            </a:extLst>
          </p:cNvPr>
          <p:cNvSpPr txBox="1"/>
          <p:nvPr/>
        </p:nvSpPr>
        <p:spPr>
          <a:xfrm>
            <a:off x="3779912" y="3705624"/>
            <a:ext cx="3735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BLEU scores on the English-to-German and English-to-French </a:t>
            </a:r>
            <a:r>
              <a:rPr lang="en-GB" sz="800" dirty="0" err="1"/>
              <a:t>newstest</a:t>
            </a:r>
            <a:r>
              <a:rPr lang="en-GB" sz="800" dirty="0"/>
              <a:t> 2014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42639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43C80-962E-D349-ADA0-AFE9C2B14314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32504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86A00C2B-4E90-1643-A14F-7E560E3034B5}"/>
              </a:ext>
            </a:extLst>
          </p:cNvPr>
          <p:cNvSpPr/>
          <p:nvPr/>
        </p:nvSpPr>
        <p:spPr>
          <a:xfrm>
            <a:off x="2267744" y="1567192"/>
            <a:ext cx="4392488" cy="2324583"/>
          </a:xfrm>
          <a:prstGeom prst="wedgeRectCallout">
            <a:avLst>
              <a:gd name="adj1" fmla="val -58488"/>
              <a:gd name="adj2" fmla="val 546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dist="38100" dir="2700000" algn="tl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Masked Language Model: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Mask some percentage of the input tokens at random, and then predict those masked tokens.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Last hidden vector corresponding to the masked tokens are fed into an output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 layer over the vocabulary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9C82F-A047-AB44-AB7F-B2BBC87E6087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72375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EC6DF8CC-37D5-CC48-AA89-E30C29606364}"/>
              </a:ext>
            </a:extLst>
          </p:cNvPr>
          <p:cNvSpPr/>
          <p:nvPr/>
        </p:nvSpPr>
        <p:spPr>
          <a:xfrm>
            <a:off x="2699792" y="1782837"/>
            <a:ext cx="4392488" cy="2324583"/>
          </a:xfrm>
          <a:prstGeom prst="wedgeRectCallout">
            <a:avLst>
              <a:gd name="adj1" fmla="val -58488"/>
              <a:gd name="adj2" fmla="val 546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dist="38100" dir="2700000" algn="tl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Next Sentence Prediction: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Given a pair of two sentences (</a:t>
            </a:r>
            <a:r>
              <a:rPr lang="en-US" b="1" dirty="0">
                <a:solidFill>
                  <a:schemeClr val="tx1"/>
                </a:solidFill>
              </a:rPr>
              <a:t>A,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B)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GB" dirty="0">
                <a:solidFill>
                  <a:schemeClr val="tx1"/>
                </a:solidFill>
              </a:rPr>
              <a:t>Learns to predict if the second sentence in the pair is the subsequent sentence in the original document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62B2-C4A9-E246-AF9F-186DAA2CD357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579097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Masked Language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B9DEBD-453D-FF40-977E-8CA3B2FD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94" y="1356572"/>
            <a:ext cx="4971954" cy="34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91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Next Sentence 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BCDB1-5949-9846-B212-DDBB7C6F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5" y="1346516"/>
            <a:ext cx="5058591" cy="34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Fine Tuning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F83F0-3159-2441-B259-F383F038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47328"/>
          <a:stretch/>
        </p:blipFill>
        <p:spPr>
          <a:xfrm>
            <a:off x="258244" y="1855755"/>
            <a:ext cx="4169740" cy="2159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C6E61-423A-304E-A7DF-672B5288C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98" r="76"/>
          <a:stretch/>
        </p:blipFill>
        <p:spPr>
          <a:xfrm>
            <a:off x="4625550" y="1926853"/>
            <a:ext cx="4266930" cy="20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ED55D-0A7B-AB48-9268-C3F6CC401A0E}"/>
              </a:ext>
            </a:extLst>
          </p:cNvPr>
          <p:cNvSpPr txBox="1"/>
          <p:nvPr/>
        </p:nvSpPr>
        <p:spPr>
          <a:xfrm>
            <a:off x="4107331" y="2738138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GLUE Test results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87AAB-C538-BD4C-AA9D-67058ADAA9D2}"/>
              </a:ext>
            </a:extLst>
          </p:cNvPr>
          <p:cNvSpPr txBox="1"/>
          <p:nvPr/>
        </p:nvSpPr>
        <p:spPr>
          <a:xfrm>
            <a:off x="1889229" y="437570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487CB-26FA-F440-8769-E10C29E9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25953"/>
            <a:ext cx="8766720" cy="1264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03E81-E81B-884D-B108-577CC0F9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4" y="3375740"/>
            <a:ext cx="3109912" cy="102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BDED34-54E7-2A45-BC77-3B0E7D580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00" y="3368752"/>
            <a:ext cx="2844976" cy="1028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DC0C2A-BB93-7B4B-BC1B-5C5E957C31FE}"/>
              </a:ext>
            </a:extLst>
          </p:cNvPr>
          <p:cNvSpPr txBox="1"/>
          <p:nvPr/>
        </p:nvSpPr>
        <p:spPr>
          <a:xfrm>
            <a:off x="5999927" y="437570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</p:spTree>
    <p:extLst>
      <p:ext uri="{BB962C8B-B14F-4D97-AF65-F5344CB8AC3E}">
        <p14:creationId xmlns:p14="http://schemas.microsoft.com/office/powerpoint/2010/main" val="9624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6015930" y="4156157"/>
            <a:ext cx="1742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/>
              <a:t>Recurrent neural network diagram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AC8FB3-11BA-D64C-86F8-6B4E7737C1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15087" y="1695450"/>
            <a:ext cx="749201" cy="2348846"/>
          </a:xfrm>
        </p:spPr>
      </p:pic>
    </p:spTree>
    <p:extLst>
      <p:ext uri="{BB962C8B-B14F-4D97-AF65-F5344CB8AC3E}">
        <p14:creationId xmlns:p14="http://schemas.microsoft.com/office/powerpoint/2010/main" val="58701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CCEC44-4F41-C840-8A73-B95554B3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96AA-91F6-4443-BA03-9ADD8EC0F5CC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08483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684"/>
              <a:gd name="adj2" fmla="val 49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6E6958-1B06-404A-84DA-27FF5FD2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254635"/>
            <a:ext cx="3528392" cy="528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FAE82-74A7-DA4B-ADDC-EDC1BCE59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962954"/>
            <a:ext cx="2088232" cy="456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61F04-8F70-C24F-984C-EB1BCD57793D}"/>
              </a:ext>
            </a:extLst>
          </p:cNvPr>
          <p:cNvSpPr txBox="1"/>
          <p:nvPr/>
        </p:nvSpPr>
        <p:spPr>
          <a:xfrm>
            <a:off x="4203604" y="835735"/>
            <a:ext cx="248756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Language Model: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41E798B-CD1E-7E4F-AE3E-F5723C778C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F7D50-209B-5D40-A3F4-A346CBDD7B6F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58307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684"/>
              <a:gd name="adj2" fmla="val 49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1A095-EBB9-514A-A951-0C611EE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4" y="918741"/>
            <a:ext cx="3493356" cy="142825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DB3264-4627-C440-9BD0-1753E268D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2D8DE-5578-CD49-AB64-DEF6BB089226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1800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1130"/>
              <a:gd name="adj2" fmla="val 503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6D6F2A-EB07-0742-AABC-1A11C2CD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75" y="895123"/>
            <a:ext cx="3752129" cy="146377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2DA11F3-7BC4-4F44-B33E-563919E453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D0437-1446-E744-8EC9-FE3BE98DFB4B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3412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34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833"/>
              <a:gd name="adj2" fmla="val 503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F04D0-2103-5341-8E62-285CCA9F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55" y="926001"/>
            <a:ext cx="3680257" cy="14464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584E59-133B-D649-A30E-8DA181204396}"/>
              </a:ext>
            </a:extLst>
          </p:cNvPr>
          <p:cNvSpPr txBox="1">
            <a:spLocks/>
          </p:cNvSpPr>
          <p:nvPr/>
        </p:nvSpPr>
        <p:spPr>
          <a:xfrm>
            <a:off x="364140" y="1274678"/>
            <a:ext cx="3402378" cy="331152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en-US" sz="1400"/>
          </a:p>
          <a:p>
            <a:r>
              <a:rPr lang="en-US" sz="1400"/>
              <a:t>Permutation Language Modeling</a:t>
            </a:r>
          </a:p>
          <a:p>
            <a:endParaRPr lang="en-US" sz="1400"/>
          </a:p>
          <a:p>
            <a:r>
              <a:rPr lang="en-US" sz="1400"/>
              <a:t>Does not rely on data corruption</a:t>
            </a:r>
          </a:p>
          <a:p>
            <a:endParaRPr lang="en-US" sz="1400"/>
          </a:p>
          <a:p>
            <a:r>
              <a:rPr lang="en-US" sz="1400"/>
              <a:t>Integrates the segment recurrence mechanism and relative encoding.</a:t>
            </a:r>
          </a:p>
          <a:p>
            <a:endParaRPr lang="en-US" sz="1400"/>
          </a:p>
          <a:p>
            <a:r>
              <a:rPr lang="en-US" sz="1400"/>
              <a:t>Mitigate the problem of Masked Language Model</a:t>
            </a:r>
          </a:p>
          <a:p>
            <a:endParaRPr lang="en-US" sz="1400"/>
          </a:p>
          <a:p>
            <a:pPr marL="0" indent="0">
              <a:buFont typeface="Wingdings 2" panose="05020102010507070707" pitchFamily="18" charset="2"/>
              <a:buNone/>
            </a:pPr>
            <a:endParaRPr lang="en-US" sz="120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2D033-B88E-2C44-B447-73EB3D7235BA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31076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35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CCEC44-4F41-C840-8A73-B95554B3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96AA-91F6-4443-BA03-9ADD8EC0F5CC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4017779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CCEC44-4F41-C840-8A73-B95554B3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96AA-91F6-4443-BA03-9ADD8EC0F5CC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8C47C200-8257-5D40-825E-B141C4BE112F}"/>
              </a:ext>
            </a:extLst>
          </p:cNvPr>
          <p:cNvSpPr/>
          <p:nvPr/>
        </p:nvSpPr>
        <p:spPr>
          <a:xfrm>
            <a:off x="3203848" y="330910"/>
            <a:ext cx="2952328" cy="1207434"/>
          </a:xfrm>
          <a:prstGeom prst="wedgeRectCallout">
            <a:avLst>
              <a:gd name="adj1" fmla="val -47661"/>
              <a:gd name="adj2" fmla="val 657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"cats", "than", "I", "more", "dogs", "like"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10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CCEC44-4F41-C840-8A73-B95554B3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96AA-91F6-4443-BA03-9ADD8EC0F5CC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1206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38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FA6B26F-1F79-4144-94AB-7C2D40E7DB03}"/>
              </a:ext>
            </a:extLst>
          </p:cNvPr>
          <p:cNvSpPr/>
          <p:nvPr/>
        </p:nvSpPr>
        <p:spPr>
          <a:xfrm>
            <a:off x="3095836" y="1652607"/>
            <a:ext cx="5688632" cy="1728192"/>
          </a:xfrm>
          <a:prstGeom prst="wedgeRoundRectCallout">
            <a:avLst>
              <a:gd name="adj1" fmla="val -50587"/>
              <a:gd name="adj2" fmla="val 606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E329-BB2E-F14F-95DB-61F88A04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91" y="2574925"/>
            <a:ext cx="5213849" cy="478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57452E-5ED2-8740-8465-C8AF2956C201}"/>
              </a:ext>
            </a:extLst>
          </p:cNvPr>
          <p:cNvSpPr txBox="1"/>
          <p:nvPr/>
        </p:nvSpPr>
        <p:spPr>
          <a:xfrm>
            <a:off x="4292285" y="1717786"/>
            <a:ext cx="3012620" cy="923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Example:</a:t>
            </a:r>
          </a:p>
          <a:p>
            <a:pPr algn="ctr"/>
            <a:r>
              <a:rPr lang="en-GB" dirty="0"/>
              <a:t>New York is a city </a:t>
            </a:r>
          </a:p>
          <a:p>
            <a:pPr algn="ctr"/>
            <a:r>
              <a:rPr lang="en-GB" dirty="0"/>
              <a:t>Target: Predict tokens New and York</a:t>
            </a:r>
          </a:p>
          <a:p>
            <a:pPr algn="l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50E43-400F-CA4E-908D-DAABDCDE6DBD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5152081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B4017-9883-0240-A872-25C1D0F4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239537"/>
            <a:ext cx="2925382" cy="768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6BA1A-1037-B844-8EAD-46B4E704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54200"/>
            <a:ext cx="2925383" cy="8251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2DA633-0C0B-D941-944E-42D27EF3FB07}"/>
              </a:ext>
            </a:extLst>
          </p:cNvPr>
          <p:cNvSpPr/>
          <p:nvPr/>
        </p:nvSpPr>
        <p:spPr>
          <a:xfrm>
            <a:off x="4107770" y="2624575"/>
            <a:ext cx="9284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latin typeface="NimbusRomNo9L"/>
              </a:rPr>
              <a:t>GLUE Test results 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4F1D0-EAAA-7D4A-8697-D3CEE6F4F994}"/>
              </a:ext>
            </a:extLst>
          </p:cNvPr>
          <p:cNvSpPr txBox="1"/>
          <p:nvPr/>
        </p:nvSpPr>
        <p:spPr>
          <a:xfrm>
            <a:off x="6300192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D81E7-6F19-974C-86B1-FC841135C49A}"/>
              </a:ext>
            </a:extLst>
          </p:cNvPr>
          <p:cNvSpPr txBox="1"/>
          <p:nvPr/>
        </p:nvSpPr>
        <p:spPr>
          <a:xfrm>
            <a:off x="2116354" y="403285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F4A4F-C659-FF4D-A1B0-886259B1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9" y="1510512"/>
            <a:ext cx="8892480" cy="10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6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B053D6-7C28-E345-8F82-5D57D19518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796136" y="1592772"/>
            <a:ext cx="2519189" cy="2563385"/>
          </a:xfrm>
        </p:spPr>
      </p:pic>
    </p:spTree>
    <p:extLst>
      <p:ext uri="{BB962C8B-B14F-4D97-AF65-F5344CB8AC3E}">
        <p14:creationId xmlns:p14="http://schemas.microsoft.com/office/powerpoint/2010/main" val="2236139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199" y="1538344"/>
            <a:ext cx="3402378" cy="3311525"/>
          </a:xfrm>
        </p:spPr>
        <p:txBody>
          <a:bodyPr/>
          <a:lstStyle/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r>
              <a:rPr lang="en-US" sz="1400" dirty="0"/>
              <a:t>Replaced token detection as pre-training task </a:t>
            </a:r>
          </a:p>
          <a:p>
            <a:endParaRPr lang="en-US" sz="1400" dirty="0"/>
          </a:p>
          <a:p>
            <a:r>
              <a:rPr lang="en-US" sz="1400" dirty="0"/>
              <a:t>More efficient pre training task</a:t>
            </a:r>
          </a:p>
          <a:p>
            <a:endParaRPr lang="en-US" sz="1400" dirty="0"/>
          </a:p>
          <a:p>
            <a:r>
              <a:rPr lang="en-US" sz="1400" dirty="0"/>
              <a:t>Bi-directional representation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Less computation consumption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ELECTRA </a:t>
            </a:r>
            <a:r>
              <a:rPr lang="en-US" sz="1600" dirty="0"/>
              <a:t>(</a:t>
            </a:r>
            <a:r>
              <a:rPr lang="en-US" sz="1200" dirty="0"/>
              <a:t>Efficiently Learning an Encoder that Classifies Token Replacements Accurately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63E99-6D16-F943-938D-5E74EFB5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854845"/>
            <a:ext cx="5726059" cy="1754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70822-68CE-E145-AE6C-DA422247D60F}"/>
              </a:ext>
            </a:extLst>
          </p:cNvPr>
          <p:cNvSpPr txBox="1"/>
          <p:nvPr/>
        </p:nvSpPr>
        <p:spPr>
          <a:xfrm>
            <a:off x="4208025" y="3475492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An overview of replaced token detection. After pre-training, we throw out the generator</a:t>
            </a:r>
          </a:p>
          <a:p>
            <a:r>
              <a:rPr lang="en-GB" sz="800" dirty="0"/>
              <a:t>and only fine-tune the discriminator (the ELECTRA model) on downstream tasks. </a:t>
            </a:r>
          </a:p>
          <a:p>
            <a:pPr algn="l"/>
            <a:endParaRPr lang="en-US" sz="8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22E5F-E36D-8740-8126-4AB67B66CAAE}"/>
              </a:ext>
            </a:extLst>
          </p:cNvPr>
          <p:cNvSpPr txBox="1"/>
          <p:nvPr/>
        </p:nvSpPr>
        <p:spPr>
          <a:xfrm>
            <a:off x="4500439" y="4661446"/>
            <a:ext cx="4463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[Clark, et al. Electra: Pre-training text encoders as discriminators rather than generators, 2020]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463252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215B-92FC-FF47-B375-53E5EEE4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44" y="3004825"/>
            <a:ext cx="3115610" cy="1056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DBBC7E-6CF2-2B43-A88D-5980DE72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09259"/>
            <a:ext cx="3432696" cy="10477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6F4FB7-7D5C-9A4E-A991-8599A7C4B3F4}"/>
              </a:ext>
            </a:extLst>
          </p:cNvPr>
          <p:cNvSpPr txBox="1"/>
          <p:nvPr/>
        </p:nvSpPr>
        <p:spPr>
          <a:xfrm>
            <a:off x="1721939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42CAB-6E65-D34A-8B58-C641C1073E5A}"/>
              </a:ext>
            </a:extLst>
          </p:cNvPr>
          <p:cNvSpPr txBox="1"/>
          <p:nvPr/>
        </p:nvSpPr>
        <p:spPr>
          <a:xfrm>
            <a:off x="6409988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D879D-772E-8345-ABB2-A70CCC91B3D2}"/>
              </a:ext>
            </a:extLst>
          </p:cNvPr>
          <p:cNvSpPr txBox="1"/>
          <p:nvPr/>
        </p:nvSpPr>
        <p:spPr>
          <a:xfrm>
            <a:off x="4044451" y="2544135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GLUE Test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D6D2D-CE2C-3B49-AD4F-02DBA15D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458584"/>
            <a:ext cx="8748464" cy="9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379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C53741-2CFC-604B-9747-36D0572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34" y="1412634"/>
            <a:ext cx="5796136" cy="2670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FF9163-2231-B04C-8637-1A6BE0D7D0E2}"/>
              </a:ext>
            </a:extLst>
          </p:cNvPr>
          <p:cNvSpPr txBox="1"/>
          <p:nvPr/>
        </p:nvSpPr>
        <p:spPr>
          <a:xfrm>
            <a:off x="2052430" y="4061466"/>
            <a:ext cx="4751818" cy="54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Replaced token detection pre-training consistently outperforms masked language model pre-training given the same compute budget. The left figure is a zoomed-in view of the dashed box. </a:t>
            </a:r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22841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Applications in Dialogue Systems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65B9052-112E-0945-9A95-BF1E09F17D22}"/>
              </a:ext>
            </a:extLst>
          </p:cNvPr>
          <p:cNvSpPr txBox="1">
            <a:spLocks/>
          </p:cNvSpPr>
          <p:nvPr/>
        </p:nvSpPr>
        <p:spPr>
          <a:xfrm>
            <a:off x="467545" y="1494805"/>
            <a:ext cx="3600400" cy="324036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Dialog State Tracking</a:t>
            </a:r>
          </a:p>
          <a:p>
            <a:pPr lvl="1"/>
            <a:r>
              <a:rPr lang="en-GB" sz="1000" dirty="0" err="1"/>
              <a:t>TripPy</a:t>
            </a:r>
            <a:r>
              <a:rPr lang="en-GB" sz="1000" dirty="0"/>
              <a:t>: A Triple Copy Strategy for Value Independent Neural Dialog State Tracking (Heck et al., 2020)</a:t>
            </a:r>
          </a:p>
          <a:p>
            <a:pPr lvl="1"/>
            <a:r>
              <a:rPr lang="en-GB" sz="1000" dirty="0"/>
              <a:t>BERT-DST: Scalable End-to-End Dialogue State Tracking with Bidirectional Encoder Representations from Transformer (Chao et al., 2019)</a:t>
            </a:r>
            <a:endParaRPr lang="en-US" sz="1000" dirty="0"/>
          </a:p>
          <a:p>
            <a:endParaRPr lang="en-US" sz="1400" dirty="0"/>
          </a:p>
          <a:p>
            <a:r>
              <a:rPr lang="en-US" sz="1400" dirty="0"/>
              <a:t>Natural Language Generation</a:t>
            </a:r>
          </a:p>
          <a:p>
            <a:pPr lvl="1"/>
            <a:r>
              <a:rPr lang="en-GB" sz="1000" dirty="0"/>
              <a:t>Few-shot Natural Language Generation for Task-Oriented Dialog (Peng et al., 2020)</a:t>
            </a:r>
          </a:p>
          <a:p>
            <a:pPr lvl="1"/>
            <a:r>
              <a:rPr lang="en-GB" sz="1000" dirty="0"/>
              <a:t>Semantically Conditioned Dialog Response Generation via Hierarchical Disentangled Self-Attention (Chen et al., 2019)</a:t>
            </a:r>
            <a:endParaRPr lang="en-US" sz="1000" dirty="0"/>
          </a:p>
          <a:p>
            <a:pPr marL="266700" lvl="1" indent="0">
              <a:buNone/>
            </a:pPr>
            <a:endParaRPr lang="en-GB" sz="10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ADC058-471B-B746-A01A-9DF3EC02D0F4}"/>
              </a:ext>
            </a:extLst>
          </p:cNvPr>
          <p:cNvSpPr txBox="1">
            <a:spLocks/>
          </p:cNvSpPr>
          <p:nvPr/>
        </p:nvSpPr>
        <p:spPr>
          <a:xfrm>
            <a:off x="4427986" y="1206773"/>
            <a:ext cx="3600400" cy="324036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Evaluation </a:t>
            </a:r>
          </a:p>
          <a:p>
            <a:pPr lvl="1"/>
            <a:r>
              <a:rPr lang="en-GB" sz="1000" dirty="0" err="1"/>
              <a:t>BERTScore</a:t>
            </a:r>
            <a:r>
              <a:rPr lang="en-GB" sz="1000" dirty="0"/>
              <a:t>: Evaluating Text Generation with BERT (Zhang et al., 2019)</a:t>
            </a:r>
          </a:p>
          <a:p>
            <a:pPr lvl="1"/>
            <a:r>
              <a:rPr lang="en-GB" sz="1000" dirty="0"/>
              <a:t>USR: An Unsupervised and Reference Free Evaluation Metric for Dialog Generation (Mehri et al., 2020)</a:t>
            </a:r>
          </a:p>
          <a:p>
            <a:endParaRPr lang="en-US" sz="1400" dirty="0"/>
          </a:p>
          <a:p>
            <a:r>
              <a:rPr lang="en-US" sz="1400" dirty="0"/>
              <a:t>Sentiments in Dialog</a:t>
            </a:r>
          </a:p>
          <a:p>
            <a:pPr lvl="1"/>
            <a:r>
              <a:rPr lang="en-GB" sz="1000" dirty="0"/>
              <a:t>Hierarchical Transformer Network for Utterance-level Emotion Recognition </a:t>
            </a:r>
            <a:r>
              <a:rPr lang="en-US" sz="1000" dirty="0"/>
              <a:t>(Li et al., 2020</a:t>
            </a:r>
            <a:r>
              <a:rPr lang="en-GB" sz="1000" dirty="0"/>
              <a:t>)</a:t>
            </a:r>
          </a:p>
          <a:p>
            <a:pPr marL="266700" lvl="1" indent="0">
              <a:buNone/>
            </a:pPr>
            <a:endParaRPr lang="en-GB" sz="1000" dirty="0"/>
          </a:p>
          <a:p>
            <a:r>
              <a:rPr lang="en-GB" sz="1200" dirty="0"/>
              <a:t>… and more.</a:t>
            </a:r>
          </a:p>
        </p:txBody>
      </p:sp>
    </p:spTree>
    <p:extLst>
      <p:ext uri="{BB962C8B-B14F-4D97-AF65-F5344CB8AC3E}">
        <p14:creationId xmlns:p14="http://schemas.microsoft.com/office/powerpoint/2010/main" val="1936466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6119" y="1486929"/>
            <a:ext cx="3647721" cy="3311525"/>
          </a:xfrm>
        </p:spPr>
        <p:txBody>
          <a:bodyPr/>
          <a:lstStyle/>
          <a:p>
            <a:r>
              <a:rPr lang="en-US" sz="1400" dirty="0"/>
              <a:t>Pros</a:t>
            </a:r>
          </a:p>
          <a:p>
            <a:pPr lvl="1"/>
            <a:r>
              <a:rPr lang="en-US" sz="1200" dirty="0"/>
              <a:t>Tackle scarcity data problem</a:t>
            </a:r>
          </a:p>
          <a:p>
            <a:pPr lvl="1"/>
            <a:r>
              <a:rPr lang="en-US" sz="1200" dirty="0"/>
              <a:t>Bi-directional representation</a:t>
            </a:r>
          </a:p>
          <a:p>
            <a:pPr lvl="1"/>
            <a:r>
              <a:rPr lang="en-US" sz="1200" dirty="0"/>
              <a:t>Easy to fine-tune for a specific task</a:t>
            </a:r>
          </a:p>
          <a:p>
            <a:pPr marL="266700" lvl="1" indent="0">
              <a:buNone/>
            </a:pPr>
            <a:endParaRPr lang="en-US" sz="1200" dirty="0"/>
          </a:p>
          <a:p>
            <a:r>
              <a:rPr lang="en-US" sz="1400" dirty="0"/>
              <a:t>Cons</a:t>
            </a:r>
          </a:p>
          <a:p>
            <a:pPr lvl="1"/>
            <a:r>
              <a:rPr lang="en-US" sz="1200" dirty="0"/>
              <a:t>Hard to start from the scratch</a:t>
            </a:r>
          </a:p>
          <a:p>
            <a:pPr lvl="1"/>
            <a:r>
              <a:rPr lang="en-US" sz="1200" dirty="0"/>
              <a:t>Catastrophic forgetting </a:t>
            </a:r>
          </a:p>
          <a:p>
            <a:pPr lvl="1"/>
            <a:r>
              <a:rPr lang="en-US" sz="1200" dirty="0"/>
              <a:t>More expensive to train than RNN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000" dirty="0"/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7761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5157E2-6959-4F0C-882A-90D00C20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C79543D-FBC3-4538-B1A9-DCB3D8F5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A0E295-A48E-4D32-8C1D-C5879FB3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53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ECFC-C32D-5144-BA1D-FA3D45C1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B8E79-008F-024B-A530-1F15CBCA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Marco Moresi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B473-0B23-8D4F-942F-59C0BE6E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5061C-EB96-FB4F-B01B-A9079DA778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528" y="1422399"/>
            <a:ext cx="8514946" cy="3492500"/>
          </a:xfrm>
        </p:spPr>
        <p:txBody>
          <a:bodyPr/>
          <a:lstStyle/>
          <a:p>
            <a:pPr lvl="1"/>
            <a:r>
              <a:rPr lang="en-GB" sz="1200" dirty="0" err="1"/>
              <a:t>TripPy</a:t>
            </a:r>
            <a:r>
              <a:rPr lang="en-GB" sz="1200" dirty="0"/>
              <a:t>: A Triple Copy Strategy for Value Independent Neural Dialog State Tracking (Heck et al., 2020)</a:t>
            </a:r>
          </a:p>
          <a:p>
            <a:pPr lvl="1"/>
            <a:r>
              <a:rPr lang="en-GB" sz="1200" dirty="0"/>
              <a:t>BERT-DST: Scalable End-to-End Dialogue State Tracking with Bidirectional Encoder Representations from Transformer (Chao et al., 2019)</a:t>
            </a:r>
          </a:p>
          <a:p>
            <a:pPr lvl="1"/>
            <a:r>
              <a:rPr lang="en-GB" sz="1200" dirty="0"/>
              <a:t>Few-shot Natural Language Generation for Task-Oriented Dialog (Peng et al., 2020)</a:t>
            </a:r>
          </a:p>
          <a:p>
            <a:pPr lvl="1"/>
            <a:r>
              <a:rPr lang="en-GB" sz="1200" dirty="0"/>
              <a:t>Semantically Conditioned Dialog Response Generation via Hierarchical Disentangled Self-Attention (Chen et al., 2019)</a:t>
            </a:r>
          </a:p>
          <a:p>
            <a:pPr lvl="1"/>
            <a:r>
              <a:rPr lang="en-GB" sz="1200" dirty="0" err="1"/>
              <a:t>BERTScore</a:t>
            </a:r>
            <a:r>
              <a:rPr lang="en-GB" sz="1200" dirty="0"/>
              <a:t>: Evaluating Text Generation with BERT (Zhang et al., 2019)</a:t>
            </a:r>
          </a:p>
          <a:p>
            <a:pPr lvl="1"/>
            <a:r>
              <a:rPr lang="en-GB" sz="1200" dirty="0"/>
              <a:t>USR: An Unsupervised and Reference Free Evaluation Metric for Dialog Generation (Mehri et al., 2020)</a:t>
            </a:r>
          </a:p>
          <a:p>
            <a:pPr lvl="1"/>
            <a:r>
              <a:rPr lang="en-GB" sz="1200" dirty="0"/>
              <a:t>Hierarchical Transformer Network for Utterance-level Emotion Recognition </a:t>
            </a:r>
            <a:r>
              <a:rPr lang="en-US" sz="1200" dirty="0"/>
              <a:t>(Li et al., 2020</a:t>
            </a:r>
            <a:r>
              <a:rPr lang="en-GB" sz="1200" dirty="0"/>
              <a:t>)</a:t>
            </a:r>
          </a:p>
          <a:p>
            <a:pPr lvl="1"/>
            <a:r>
              <a:rPr lang="en-GB" sz="1200" dirty="0" err="1"/>
              <a:t>Xlnet</a:t>
            </a:r>
            <a:r>
              <a:rPr lang="en-GB" sz="1200" dirty="0"/>
              <a:t>: Generalized autoregressive pretraining for language understanding (Yang et al., 2019)</a:t>
            </a:r>
          </a:p>
          <a:p>
            <a:pPr lvl="1"/>
            <a:r>
              <a:rPr lang="en-GB" sz="1200" dirty="0"/>
              <a:t>Attention is all you need, (Vaswani et al., 2017)</a:t>
            </a:r>
          </a:p>
          <a:p>
            <a:pPr lvl="1"/>
            <a:r>
              <a:rPr lang="en-GB" sz="1200" dirty="0"/>
              <a:t>Bert: Pre-training of deep bidirectional transformers for language understanding. (Devlin et al., 2018)</a:t>
            </a:r>
          </a:p>
          <a:p>
            <a:pPr lvl="1"/>
            <a:r>
              <a:rPr lang="en-GB" sz="1200" dirty="0"/>
              <a:t>Glue: A multi-task benchmark and analysis platform for natural language understanding. (Wang  et al, 2018)</a:t>
            </a:r>
          </a:p>
          <a:p>
            <a:pPr lvl="1"/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7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B053D6-7C28-E345-8F82-5D57D19518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796136" y="1592772"/>
            <a:ext cx="2519189" cy="2563385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C9B6BE-2A2F-154C-B7D7-DFB4CDA5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712" y="1361719"/>
            <a:ext cx="6243230" cy="195423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E36DD-EAA7-0548-88B1-C5D8EA10965C}"/>
              </a:ext>
            </a:extLst>
          </p:cNvPr>
          <p:cNvSpPr/>
          <p:nvPr/>
        </p:nvSpPr>
        <p:spPr>
          <a:xfrm>
            <a:off x="2267744" y="990749"/>
            <a:ext cx="6480720" cy="3165408"/>
          </a:xfrm>
          <a:prstGeom prst="wedgeRoundRectCallout">
            <a:avLst>
              <a:gd name="adj1" fmla="val -41292"/>
              <a:gd name="adj2" fmla="val 556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C4BAA0-D6AB-6C4A-A335-F0CEADB2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58" y="1655699"/>
            <a:ext cx="5967004" cy="1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Backpropagation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5919089" y="3727633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Unfolded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3F88D-1052-E440-BF89-403B2AFB70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06926" y="1743821"/>
            <a:ext cx="2254143" cy="229368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4A511-EC71-9749-925E-B7733447E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33" y="1817033"/>
            <a:ext cx="1691867" cy="438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71AEF-3FEA-EF4D-AD98-5F76D523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83" y="3396963"/>
            <a:ext cx="1595358" cy="531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7268FE-0059-C94D-9796-C58B76A98D5A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7BD54-30D8-9E48-802A-8BA52A0D58A1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24" name="Content Placeholder 11">
            <a:extLst>
              <a:ext uri="{FF2B5EF4-FFF2-40B4-BE49-F238E27FC236}">
                <a16:creationId xmlns:a16="http://schemas.microsoft.com/office/drawing/2014/main" id="{A42DC988-A7A0-954A-8C6C-639CC8C92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592772"/>
            <a:ext cx="2519189" cy="2563385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</p:spTree>
    <p:extLst>
      <p:ext uri="{BB962C8B-B14F-4D97-AF65-F5344CB8AC3E}">
        <p14:creationId xmlns:p14="http://schemas.microsoft.com/office/powerpoint/2010/main" val="53524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Recurrent</a:t>
            </a:r>
            <a:r>
              <a:rPr lang="de-DE"/>
              <a:t> </a:t>
            </a:r>
            <a:r>
              <a:rPr lang="de-DE" err="1"/>
              <a:t>Neural</a:t>
            </a:r>
            <a:r>
              <a:rPr lang="de-DE"/>
              <a:t>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gradient value becomes small during backpropagation so does not affect the values at the beginning of the network.</a:t>
            </a:r>
          </a:p>
          <a:p>
            <a:endParaRPr lang="en-US" dirty="0"/>
          </a:p>
          <a:p>
            <a:r>
              <a:rPr lang="en-US" dirty="0"/>
              <a:t>Many local influences. A value is mainly influenced by inputs that are somewhere close.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Lack of long term dependencies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GB" dirty="0"/>
              <a:t>Vanishing gradient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5919089" y="3727633"/>
            <a:ext cx="2254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Unenrolled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3F88D-1052-E440-BF89-403B2AFB70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19089" y="1804071"/>
            <a:ext cx="1893272" cy="19264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BCBCD-3533-0647-BF3A-AFE94AACCA7F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FAD705F5-0B1C-424E-A4CE-8A098919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92772"/>
            <a:ext cx="2519189" cy="2563385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1C432D-9930-8547-A228-DB9E96CF453E}"/>
              </a:ext>
            </a:extLst>
          </p:cNvPr>
          <p:cNvSpPr txBox="1"/>
          <p:nvPr/>
        </p:nvSpPr>
        <p:spPr>
          <a:xfrm>
            <a:off x="5302607" y="4447133"/>
            <a:ext cx="3508461" cy="669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The cat, which ate a lot of food …., was full.</a:t>
            </a:r>
          </a:p>
          <a:p>
            <a:pPr algn="ctr"/>
            <a:r>
              <a:rPr lang="en-US" sz="1200" i="1" dirty="0"/>
              <a:t>The cats, which ate a lot of food …., were full.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0A888-ECC4-2F43-87E0-89F3DA9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358901"/>
            <a:ext cx="53340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5016A-A0B2-484D-B48B-EF73A3994B32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2802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0A888-ECC4-2F43-87E0-89F3DA9F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358901"/>
            <a:ext cx="53340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7783B-A405-EB47-9E6D-8C930E67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14885"/>
            <a:ext cx="8264861" cy="1117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1E99A-1A29-A841-8BE8-945EE64EDD3D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925858123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009_NEU.potx" id="{C18E6C2C-E01B-41BB-B9EA-3EAB85604C93}" vid="{F281C1DA-7DA9-478C-8E22-53CA79ADD4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HHU_PPT_Vorlage</Template>
  <TotalTime>5154</TotalTime>
  <Words>2508</Words>
  <Application>Microsoft Macintosh PowerPoint</Application>
  <PresentationFormat>Custom</PresentationFormat>
  <Paragraphs>515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NimbusRomNo9L</vt:lpstr>
      <vt:lpstr>Wingdings</vt:lpstr>
      <vt:lpstr>Wingdings 2</vt:lpstr>
      <vt:lpstr>HHU_PPT_Vorlage</vt:lpstr>
      <vt:lpstr>Transformers</vt:lpstr>
      <vt:lpstr>Content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Transformers</vt:lpstr>
      <vt:lpstr>Transformers</vt:lpstr>
      <vt:lpstr>Transformers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Conclusion</vt:lpstr>
      <vt:lpstr>Thanks!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Microsoft Office User</dc:creator>
  <cp:lastModifiedBy>Microsoft Office User</cp:lastModifiedBy>
  <cp:revision>77</cp:revision>
  <dcterms:created xsi:type="dcterms:W3CDTF">2020-05-18T19:31:56Z</dcterms:created>
  <dcterms:modified xsi:type="dcterms:W3CDTF">2020-05-22T12:01:55Z</dcterms:modified>
</cp:coreProperties>
</file>